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9" r:id="rId3"/>
    <p:sldId id="262" r:id="rId4"/>
    <p:sldId id="271" r:id="rId5"/>
    <p:sldId id="261" r:id="rId6"/>
    <p:sldId id="265" r:id="rId7"/>
    <p:sldId id="269" r:id="rId8"/>
    <p:sldId id="267" r:id="rId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2" Type="http://schemas.openxmlformats.org/officeDocument/2006/relationships/tableStyles" Target="tableStyles.xml"/><Relationship Id="rId11" Type="http://schemas.openxmlformats.org/officeDocument/2006/relationships/viewProps" Target="viewProps.xml"/><Relationship Id="rId10" Type="http://schemas.openxmlformats.org/officeDocument/2006/relationships/presProps" Target="presProps.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4" name="矩形 3"/>
          <p:cNvSpPr/>
          <p:nvPr/>
        </p:nvSpPr>
        <p:spPr>
          <a:xfrm>
            <a:off x="68367" y="317500"/>
            <a:ext cx="11989749" cy="2308324"/>
          </a:xfrm>
          <a:prstGeom prst="rect">
            <a:avLst/>
          </a:prstGeom>
          <a:noFill/>
          <a:ln>
            <a:noFill/>
          </a:ln>
        </p:spPr>
        <p:txBody>
          <a:bodyPr wrap="square" rtlCol="0" anchor="t">
            <a:spAutoFit/>
          </a:bodyPr>
          <a:lstStyle/>
          <a:p>
            <a:pPr algn="ctr"/>
            <a:r>
              <a:rPr lang="zh-CN" altLang="en-US" sz="7200" dirty="0"/>
              <a:t>机械式自动变速器的组成和工作原理</a:t>
            </a:r>
            <a:endParaRPr lang="zh-CN" altLang="en-US" sz="7200" b="1"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6" name="文本框 5"/>
          <p:cNvSpPr txBox="1"/>
          <p:nvPr/>
        </p:nvSpPr>
        <p:spPr>
          <a:xfrm>
            <a:off x="6878320" y="2741930"/>
            <a:ext cx="4761865" cy="829945"/>
          </a:xfrm>
          <a:prstGeom prst="rect">
            <a:avLst/>
          </a:prstGeom>
          <a:noFill/>
        </p:spPr>
        <p:txBody>
          <a:bodyPr wrap="square" rtlCol="0">
            <a:spAutoFit/>
          </a:bodyPr>
          <a:lstStyle/>
          <a:p>
            <a:r>
              <a:rPr lang="zh-CN" altLang="en-US" sz="4800" dirty="0"/>
              <a:t>机械</a:t>
            </a:r>
            <a:r>
              <a:rPr lang="en-US" altLang="zh-CN" sz="4800" dirty="0"/>
              <a:t>16-1</a:t>
            </a:r>
            <a:r>
              <a:rPr lang="zh-CN" altLang="en-US" sz="4800" dirty="0"/>
              <a:t>班</a:t>
            </a:r>
            <a:r>
              <a:rPr lang="en-US" altLang="zh-CN" sz="4800" dirty="0"/>
              <a:t>B</a:t>
            </a:r>
            <a:r>
              <a:rPr lang="zh-CN" altLang="en-US" sz="4800" dirty="0"/>
              <a:t>组</a:t>
            </a:r>
            <a:endParaRPr lang="zh-CN" altLang="en-US" sz="4800" dirty="0"/>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18738" y="3957952"/>
            <a:ext cx="6544588" cy="238158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4" name="矩形 3"/>
          <p:cNvSpPr/>
          <p:nvPr/>
        </p:nvSpPr>
        <p:spPr>
          <a:xfrm>
            <a:off x="1790282" y="250190"/>
            <a:ext cx="9344226" cy="1200329"/>
          </a:xfrm>
          <a:prstGeom prst="rect">
            <a:avLst/>
          </a:prstGeom>
          <a:noFill/>
          <a:ln>
            <a:noFill/>
          </a:ln>
        </p:spPr>
        <p:txBody>
          <a:bodyPr wrap="none" rtlCol="0" anchor="t">
            <a:spAutoFit/>
          </a:bodyPr>
          <a:lstStyle/>
          <a:p>
            <a:pPr algn="ctr"/>
            <a:r>
              <a:rPr lang="en-US" altLang="zh-CN" sz="7200" dirty="0"/>
              <a:t>AMT</a:t>
            </a:r>
            <a:r>
              <a:rPr lang="zh-CN" altLang="en-US" sz="7200" dirty="0"/>
              <a:t>机械式自动变速器</a:t>
            </a:r>
            <a:endParaRPr lang="zh-CN" altLang="en-US" sz="7200" b="1" dirty="0">
              <a:solidFill>
                <a:schemeClr val="tx1"/>
              </a:solidFill>
              <a:effectLst>
                <a:outerShdw blurRad="38100" dist="19050" dir="2700000" algn="tl" rotWithShape="0">
                  <a:schemeClr val="dk1">
                    <a:alpha val="40000"/>
                  </a:schemeClr>
                </a:outerShdw>
              </a:effectLst>
            </a:endParaRPr>
          </a:p>
        </p:txBody>
      </p:sp>
      <p:sp>
        <p:nvSpPr>
          <p:cNvPr id="6" name="文本框 5"/>
          <p:cNvSpPr txBox="1"/>
          <p:nvPr/>
        </p:nvSpPr>
        <p:spPr>
          <a:xfrm>
            <a:off x="105411" y="1719580"/>
            <a:ext cx="12016682" cy="3970318"/>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en-US" altLang="zh-CN" b="1" dirty="0">
                <a:solidFill>
                  <a:schemeClr val="tx1"/>
                </a:solidFill>
                <a:effectLst/>
              </a:rPr>
              <a:t>              </a:t>
            </a:r>
            <a:r>
              <a:rPr lang="en-US" altLang="zh-CN" sz="3600" dirty="0"/>
              <a:t>AMT</a:t>
            </a:r>
            <a:r>
              <a:rPr lang="zh-CN" altLang="en-US" sz="3600" dirty="0"/>
              <a:t>即中文名叫自动机械式变速箱，其实可以简单理解成在一台手动变速箱基础上增加了液压机构操纵的离合器和换档拨叉，以取代人手和脚，实现自动换档。而手自一体就代表既能</a:t>
            </a:r>
            <a:r>
              <a:rPr lang="en-US" altLang="zh-CN" sz="3600" dirty="0"/>
              <a:t>"</a:t>
            </a:r>
            <a:r>
              <a:rPr lang="zh-CN" altLang="en-US" sz="3600" dirty="0"/>
              <a:t>自动</a:t>
            </a:r>
            <a:r>
              <a:rPr lang="en-US" altLang="zh-CN" sz="3600" dirty="0"/>
              <a:t>"(</a:t>
            </a:r>
            <a:r>
              <a:rPr lang="zh-CN" altLang="en-US" sz="3600" dirty="0"/>
              <a:t>车辆自动控制换档</a:t>
            </a:r>
            <a:r>
              <a:rPr lang="en-US" altLang="zh-CN" sz="3600" dirty="0"/>
              <a:t>)</a:t>
            </a:r>
            <a:r>
              <a:rPr lang="zh-CN" altLang="en-US" sz="3600" dirty="0"/>
              <a:t>又能</a:t>
            </a:r>
            <a:r>
              <a:rPr lang="en-US" altLang="zh-CN" sz="3600" dirty="0"/>
              <a:t>"</a:t>
            </a:r>
            <a:r>
              <a:rPr lang="zh-CN" altLang="en-US" sz="3600" dirty="0"/>
              <a:t>手动</a:t>
            </a:r>
            <a:r>
              <a:rPr lang="en-US" altLang="zh-CN" sz="3600" dirty="0"/>
              <a:t>"(</a:t>
            </a:r>
            <a:r>
              <a:rPr lang="zh-CN" altLang="en-US" sz="3600" dirty="0"/>
              <a:t>人工介入控制换档</a:t>
            </a:r>
            <a:r>
              <a:rPr lang="en-US" altLang="zh-CN" sz="3600" dirty="0"/>
              <a:t>)</a:t>
            </a:r>
            <a:r>
              <a:rPr lang="zh-CN" altLang="en-US" sz="3600" dirty="0"/>
              <a:t>的变速箱。从换档杆上看，相比于一般的自动变速箱，除了</a:t>
            </a:r>
            <a:r>
              <a:rPr lang="en-US" altLang="zh-CN" sz="3600" dirty="0"/>
              <a:t>P/N/D/R</a:t>
            </a:r>
            <a:r>
              <a:rPr lang="zh-CN" altLang="en-US" sz="3600" dirty="0"/>
              <a:t>档之外，还会有</a:t>
            </a:r>
            <a:r>
              <a:rPr lang="en-US" altLang="zh-CN" sz="3600" dirty="0"/>
              <a:t>"+"</a:t>
            </a:r>
            <a:r>
              <a:rPr lang="zh-CN" altLang="en-US" sz="3600" dirty="0"/>
              <a:t>和”</a:t>
            </a:r>
            <a:r>
              <a:rPr lang="en-US" altLang="zh-CN" sz="3600" dirty="0"/>
              <a:t>-“</a:t>
            </a:r>
            <a:r>
              <a:rPr lang="zh-CN" altLang="en-US" sz="3600" dirty="0"/>
              <a:t>的手动加减档位，实现手动操作升降档。</a:t>
            </a:r>
            <a:endParaRPr lang="zh-CN" altLang="en-US" sz="2800" b="1" dirty="0">
              <a:solidFill>
                <a:schemeClr val="tx1"/>
              </a:solidFill>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4" name="矩形 3"/>
          <p:cNvSpPr/>
          <p:nvPr/>
        </p:nvSpPr>
        <p:spPr>
          <a:xfrm>
            <a:off x="230736" y="250190"/>
            <a:ext cx="11827104" cy="1200329"/>
          </a:xfrm>
          <a:prstGeom prst="rect">
            <a:avLst/>
          </a:prstGeom>
          <a:noFill/>
          <a:ln>
            <a:noFill/>
          </a:ln>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7200" b="0" i="0" u="none" strike="noStrike" kern="120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rPr>
              <a:t>AMT</a:t>
            </a:r>
            <a:r>
              <a:rPr kumimoji="0" lang="zh-CN" altLang="en-US" sz="7200" b="0" i="0" u="none" strike="noStrike" kern="120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rPr>
              <a:t>机械式自动变速器应用</a:t>
            </a:r>
            <a:endParaRPr kumimoji="0" lang="zh-CN" altLang="en-US" sz="7200" b="1" i="0" u="none" strike="noStrike" kern="1200" cap="none" spc="0" normalizeH="0" baseline="0" noProof="0" dirty="0">
              <a:solidFill>
                <a:prstClr val="black"/>
              </a:solidFill>
              <a:effectLst>
                <a:outerShdw blurRad="38100" dist="19050" dir="2700000" algn="tl" rotWithShape="0">
                  <a:prstClr val="black">
                    <a:alpha val="40000"/>
                  </a:prstClr>
                </a:outerShdw>
              </a:effectLst>
              <a:uLnTx/>
              <a:uFillTx/>
              <a:latin typeface="Calibri" panose="020F0502020204030204"/>
              <a:ea typeface="微软雅黑" panose="020B0503020204020204" pitchFamily="34" charset="-122"/>
              <a:cs typeface="+mn-cs"/>
            </a:endParaRPr>
          </a:p>
        </p:txBody>
      </p:sp>
      <p:sp>
        <p:nvSpPr>
          <p:cNvPr id="6" name="文本框 5"/>
          <p:cNvSpPr txBox="1"/>
          <p:nvPr/>
        </p:nvSpPr>
        <p:spPr>
          <a:xfrm>
            <a:off x="105411" y="1719580"/>
            <a:ext cx="12016682" cy="5201424"/>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pPr lvl="0"/>
            <a:r>
              <a:rPr kumimoji="0" lang="en-US" altLang="zh-CN" sz="1800" b="1" i="0" u="none" strike="noStrike" kern="1200" cap="none" spc="0" normalizeH="0" baseline="0" noProof="0" dirty="0">
                <a:solidFill>
                  <a:prstClr val="black"/>
                </a:solidFill>
                <a:effectLst/>
                <a:uLnTx/>
                <a:uFillTx/>
                <a:latin typeface="Calibri" panose="020F0502020204030204"/>
                <a:ea typeface="微软雅黑" panose="020B0503020204020204" pitchFamily="34" charset="-122"/>
                <a:cs typeface="+mn-cs"/>
              </a:rPr>
              <a:t>              </a:t>
            </a:r>
            <a:r>
              <a:rPr lang="en-US" altLang="zh-CN" sz="2800" dirty="0"/>
              <a:t>AMT</a:t>
            </a:r>
            <a:r>
              <a:rPr lang="zh-CN" altLang="en-US" sz="2800" dirty="0"/>
              <a:t>系统，是在通常的手动变速箱和离合器上配备一套电子控制的液压操纵系统，以达到自动切换档位目的的机构。其实就是在手动变速器，也就是齿轮式机械变速器（</a:t>
            </a:r>
            <a:r>
              <a:rPr lang="en-US" altLang="zh-CN" sz="2800" dirty="0"/>
              <a:t>MT</a:t>
            </a:r>
            <a:r>
              <a:rPr lang="zh-CN" altLang="en-US" sz="2800" dirty="0"/>
              <a:t>）的原有基础上加装了微机控制的自动操纵系统，以此改变原来的手动操作系统。因此</a:t>
            </a:r>
            <a:r>
              <a:rPr lang="en-US" altLang="zh-CN" sz="2800" dirty="0"/>
              <a:t>AMT</a:t>
            </a:r>
            <a:r>
              <a:rPr lang="zh-CN" altLang="en-US" sz="2800" dirty="0"/>
              <a:t>实际上是由一个机器人系统来完成操作离合器和选挡的两个动作，其核心技术是微机系统，电子技术及质量将直接决定</a:t>
            </a:r>
            <a:r>
              <a:rPr lang="en-US" altLang="zh-CN" sz="2800" dirty="0"/>
              <a:t>AMT</a:t>
            </a:r>
            <a:r>
              <a:rPr lang="zh-CN" altLang="en-US" sz="2800" dirty="0"/>
              <a:t>的性能与运行质量。</a:t>
            </a:r>
            <a:br>
              <a:rPr lang="zh-CN" altLang="en-US" sz="3600" dirty="0"/>
            </a:br>
            <a:r>
              <a:rPr lang="zh-CN" altLang="en-US" sz="3600" dirty="0"/>
              <a:t>        </a:t>
            </a:r>
            <a:r>
              <a:rPr lang="en-US" altLang="zh-CN" sz="3200" dirty="0"/>
              <a:t>AMT</a:t>
            </a:r>
            <a:r>
              <a:rPr lang="zh-CN" altLang="en-US" sz="3200" dirty="0"/>
              <a:t>汽车不再需要离合器踏板，驾驶者只需简单地踩油门踏板就可以非常简单地启动和驾驶汽车。</a:t>
            </a:r>
            <a:r>
              <a:rPr lang="en-US" altLang="zh-CN" sz="3200" dirty="0"/>
              <a:t>AMT</a:t>
            </a:r>
            <a:r>
              <a:rPr lang="zh-CN" altLang="en-US" sz="3200" dirty="0"/>
              <a:t>汽车驾驶简单，驾驶者则只需要踩油门，由</a:t>
            </a:r>
            <a:r>
              <a:rPr lang="en-US" altLang="zh-CN" sz="3200" dirty="0"/>
              <a:t>AMT</a:t>
            </a:r>
            <a:r>
              <a:rPr lang="zh-CN" altLang="en-US" sz="3200" dirty="0"/>
              <a:t>系统会自动地选择换挡的最佳时机，从而消除了发动机、离合器和变速箱的错误使用，避免换错挡，这一点对驾驶新手和整车的可靠性都非常重要。</a:t>
            </a:r>
            <a:endParaRPr kumimoji="0" lang="zh-CN" altLang="en-US" sz="2800" b="1" i="0" u="none" strike="noStrike" kern="1200" cap="none" spc="0" normalizeH="0" baseline="0" noProof="0" dirty="0">
              <a:solidFill>
                <a:prstClr val="black"/>
              </a:solidFill>
              <a:effectLst/>
              <a:uLnTx/>
              <a:uFillTx/>
              <a:latin typeface="Calibri" panose="020F0502020204030204"/>
              <a:ea typeface="微软雅黑" panose="020B0503020204020204" pitchFamily="34" charset="-122"/>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4" name="矩形 3"/>
          <p:cNvSpPr/>
          <p:nvPr/>
        </p:nvSpPr>
        <p:spPr>
          <a:xfrm>
            <a:off x="162370" y="375285"/>
            <a:ext cx="11367082" cy="923330"/>
          </a:xfrm>
          <a:prstGeom prst="rect">
            <a:avLst/>
          </a:prstGeom>
          <a:noFill/>
          <a:ln>
            <a:noFill/>
          </a:ln>
        </p:spPr>
        <p:txBody>
          <a:bodyPr wrap="square" rtlCol="0" anchor="t">
            <a:spAutoFit/>
          </a:bodyPr>
          <a:lstStyle/>
          <a:p>
            <a:pPr algn="ctr"/>
            <a:r>
              <a:rPr lang="en-US" altLang="zh-CN" sz="5400" dirty="0"/>
              <a:t>AMT</a:t>
            </a:r>
            <a:r>
              <a:rPr lang="zh-CN" altLang="en-US" sz="5400" dirty="0"/>
              <a:t>（机械式自动变速器）的组成</a:t>
            </a:r>
            <a:endParaRPr lang="zh-CN" altLang="en-US" sz="6000" b="1"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5" name="文本框 4"/>
          <p:cNvSpPr txBox="1"/>
          <p:nvPr/>
        </p:nvSpPr>
        <p:spPr>
          <a:xfrm>
            <a:off x="419450" y="1282490"/>
            <a:ext cx="11367082" cy="1384995"/>
          </a:xfrm>
          <a:prstGeom prst="rect">
            <a:avLst/>
          </a:prstGeom>
          <a:noFill/>
        </p:spPr>
        <p:txBody>
          <a:bodyPr wrap="square" rtlCol="0">
            <a:spAutoFit/>
          </a:bodyPr>
          <a:lstStyle/>
          <a:p>
            <a:r>
              <a:rPr lang="en-US" altLang="zh-CN" sz="2800" dirty="0"/>
              <a:t>      AMT</a:t>
            </a:r>
            <a:r>
              <a:rPr lang="zh-CN" altLang="en-US" sz="2800" dirty="0"/>
              <a:t>传动系统是在原有有级固定轴式机械变速传动系统（即传统手动变速器</a:t>
            </a:r>
            <a:r>
              <a:rPr lang="en-US" altLang="zh-CN" sz="2800" dirty="0"/>
              <a:t>MT</a:t>
            </a:r>
            <a:r>
              <a:rPr lang="zh-CN" altLang="en-US" sz="2800" dirty="0"/>
              <a:t>）基础上增加自动变速操纵系统（自动换档控制系统</a:t>
            </a:r>
            <a:r>
              <a:rPr lang="en-US" altLang="zh-CN" sz="2800" dirty="0"/>
              <a:t>ASCS</a:t>
            </a:r>
            <a:r>
              <a:rPr lang="zh-CN" altLang="en-US" sz="2800" dirty="0"/>
              <a:t>）组成的 ，主要包括自动离合器、齿轮式机械变速器和电子控制系统，如图</a:t>
            </a:r>
            <a:endParaRPr lang="zh-CN" altLang="en-US" sz="2800" dirty="0"/>
          </a:p>
        </p:txBody>
      </p:sp>
      <p:sp>
        <p:nvSpPr>
          <p:cNvPr id="9" name="文本框 8"/>
          <p:cNvSpPr txBox="1"/>
          <p:nvPr/>
        </p:nvSpPr>
        <p:spPr>
          <a:xfrm>
            <a:off x="1658570" y="2936147"/>
            <a:ext cx="2097246" cy="646331"/>
          </a:xfrm>
          <a:prstGeom prst="rect">
            <a:avLst/>
          </a:prstGeom>
          <a:noFill/>
        </p:spPr>
        <p:txBody>
          <a:bodyPr wrap="square" rtlCol="0">
            <a:spAutoFit/>
          </a:bodyPr>
          <a:lstStyle/>
          <a:p>
            <a:r>
              <a:rPr lang="zh-CN" altLang="en-US" dirty="0"/>
              <a:t>手动机械变速箱           </a:t>
            </a:r>
            <a:endParaRPr lang="en-US" altLang="zh-CN" dirty="0"/>
          </a:p>
          <a:p>
            <a:r>
              <a:rPr lang="en-US" altLang="zh-CN" dirty="0"/>
              <a:t>        </a:t>
            </a:r>
            <a:r>
              <a:rPr lang="zh-CN" altLang="en-US" dirty="0"/>
              <a:t>（</a:t>
            </a:r>
            <a:r>
              <a:rPr lang="en-US" altLang="zh-CN" dirty="0"/>
              <a:t>MT</a:t>
            </a:r>
            <a:r>
              <a:rPr lang="zh-CN" altLang="en-US" dirty="0"/>
              <a:t>）</a:t>
            </a:r>
            <a:endParaRPr lang="zh-CN" altLang="en-US" dirty="0"/>
          </a:p>
        </p:txBody>
      </p:sp>
      <p:sp>
        <p:nvSpPr>
          <p:cNvPr id="10" name="文本框 9"/>
          <p:cNvSpPr txBox="1"/>
          <p:nvPr/>
        </p:nvSpPr>
        <p:spPr>
          <a:xfrm>
            <a:off x="4446167" y="2936147"/>
            <a:ext cx="2097246" cy="646331"/>
          </a:xfrm>
          <a:prstGeom prst="rect">
            <a:avLst/>
          </a:prstGeom>
          <a:noFill/>
        </p:spPr>
        <p:txBody>
          <a:bodyPr wrap="square" rtlCol="0">
            <a:spAutoFit/>
          </a:bodyPr>
          <a:lstStyle/>
          <a:p>
            <a:r>
              <a:rPr lang="zh-CN" altLang="en-US" dirty="0"/>
              <a:t>自动变速操纵系统</a:t>
            </a:r>
            <a:endParaRPr lang="en-US" altLang="zh-CN" dirty="0"/>
          </a:p>
          <a:p>
            <a:r>
              <a:rPr lang="en-US" altLang="zh-CN" dirty="0"/>
              <a:t>        </a:t>
            </a:r>
            <a:r>
              <a:rPr lang="zh-CN" altLang="en-US" dirty="0"/>
              <a:t>（</a:t>
            </a:r>
            <a:r>
              <a:rPr lang="en-US" altLang="zh-CN" dirty="0"/>
              <a:t>ASCS</a:t>
            </a:r>
            <a:r>
              <a:rPr lang="zh-CN" altLang="en-US" dirty="0"/>
              <a:t>）</a:t>
            </a:r>
            <a:endParaRPr lang="zh-CN" altLang="en-US" dirty="0"/>
          </a:p>
        </p:txBody>
      </p:sp>
      <p:sp>
        <p:nvSpPr>
          <p:cNvPr id="11" name="文本框 10"/>
          <p:cNvSpPr txBox="1"/>
          <p:nvPr/>
        </p:nvSpPr>
        <p:spPr>
          <a:xfrm>
            <a:off x="7810150" y="2936147"/>
            <a:ext cx="1828800" cy="646331"/>
          </a:xfrm>
          <a:prstGeom prst="rect">
            <a:avLst/>
          </a:prstGeom>
          <a:noFill/>
        </p:spPr>
        <p:txBody>
          <a:bodyPr wrap="square" rtlCol="0">
            <a:spAutoFit/>
          </a:bodyPr>
          <a:lstStyle/>
          <a:p>
            <a:r>
              <a:rPr lang="zh-CN" altLang="en-US" dirty="0"/>
              <a:t>自动机械变速箱</a:t>
            </a:r>
            <a:endParaRPr lang="en-US" altLang="zh-CN" dirty="0"/>
          </a:p>
          <a:p>
            <a:r>
              <a:rPr lang="zh-CN" altLang="en-US" dirty="0"/>
              <a:t>       （</a:t>
            </a:r>
            <a:r>
              <a:rPr lang="en-US" altLang="zh-CN" dirty="0"/>
              <a:t>AMT</a:t>
            </a:r>
            <a:r>
              <a:rPr lang="zh-CN" altLang="en-US" dirty="0"/>
              <a:t>）</a:t>
            </a:r>
            <a:endParaRPr lang="zh-CN" altLang="en-US" dirty="0"/>
          </a:p>
        </p:txBody>
      </p:sp>
      <p:sp>
        <p:nvSpPr>
          <p:cNvPr id="12" name="文本框 11"/>
          <p:cNvSpPr txBox="1"/>
          <p:nvPr/>
        </p:nvSpPr>
        <p:spPr>
          <a:xfrm>
            <a:off x="3758267" y="2827090"/>
            <a:ext cx="620786" cy="646331"/>
          </a:xfrm>
          <a:prstGeom prst="rect">
            <a:avLst/>
          </a:prstGeom>
          <a:noFill/>
        </p:spPr>
        <p:txBody>
          <a:bodyPr wrap="square" rtlCol="0">
            <a:spAutoFit/>
          </a:bodyPr>
          <a:lstStyle/>
          <a:p>
            <a:r>
              <a:rPr lang="en-US" altLang="zh-CN" sz="3600" dirty="0"/>
              <a:t>+</a:t>
            </a:r>
            <a:endParaRPr lang="zh-CN" altLang="en-US" sz="3600" dirty="0"/>
          </a:p>
        </p:txBody>
      </p:sp>
      <p:sp>
        <p:nvSpPr>
          <p:cNvPr id="13" name="箭头: 右 12"/>
          <p:cNvSpPr/>
          <p:nvPr/>
        </p:nvSpPr>
        <p:spPr>
          <a:xfrm>
            <a:off x="6499458" y="3019848"/>
            <a:ext cx="944850" cy="5626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3653368" y="3742083"/>
            <a:ext cx="3657601" cy="4358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t>        自动变速操纵系统（</a:t>
            </a:r>
            <a:r>
              <a:rPr lang="en-US" altLang="zh-CN" dirty="0"/>
              <a:t>ASCS</a:t>
            </a:r>
            <a:r>
              <a:rPr lang="zh-CN" altLang="en-US" dirty="0"/>
              <a:t>）</a:t>
            </a:r>
            <a:endParaRPr lang="zh-CN" altLang="en-US" dirty="0"/>
          </a:p>
        </p:txBody>
      </p:sp>
      <p:sp>
        <p:nvSpPr>
          <p:cNvPr id="20" name="矩形 19"/>
          <p:cNvSpPr/>
          <p:nvPr/>
        </p:nvSpPr>
        <p:spPr>
          <a:xfrm>
            <a:off x="2608727" y="4430828"/>
            <a:ext cx="1167368" cy="5537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油门操纵</a:t>
            </a:r>
            <a:endParaRPr lang="zh-CN" altLang="en-US" dirty="0"/>
          </a:p>
        </p:txBody>
      </p:sp>
      <p:sp>
        <p:nvSpPr>
          <p:cNvPr id="21" name="矩形 20"/>
          <p:cNvSpPr/>
          <p:nvPr/>
        </p:nvSpPr>
        <p:spPr>
          <a:xfrm>
            <a:off x="4804784" y="4993089"/>
            <a:ext cx="1274438" cy="5537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离合机构</a:t>
            </a:r>
            <a:endParaRPr lang="zh-CN" altLang="en-US" dirty="0"/>
          </a:p>
        </p:txBody>
      </p:sp>
      <p:sp>
        <p:nvSpPr>
          <p:cNvPr id="22" name="矩形 21"/>
          <p:cNvSpPr/>
          <p:nvPr/>
        </p:nvSpPr>
        <p:spPr>
          <a:xfrm>
            <a:off x="7179927" y="4430828"/>
            <a:ext cx="1175686" cy="5707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换档机构</a:t>
            </a:r>
            <a:endParaRPr lang="zh-CN" altLang="en-US" dirty="0"/>
          </a:p>
        </p:txBody>
      </p:sp>
      <p:sp>
        <p:nvSpPr>
          <p:cNvPr id="25" name="箭头: 十字 24"/>
          <p:cNvSpPr/>
          <p:nvPr/>
        </p:nvSpPr>
        <p:spPr>
          <a:xfrm>
            <a:off x="3776094" y="4204063"/>
            <a:ext cx="3403833" cy="780554"/>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箭头: 下 25"/>
          <p:cNvSpPr/>
          <p:nvPr/>
        </p:nvSpPr>
        <p:spPr>
          <a:xfrm>
            <a:off x="3039529" y="4984616"/>
            <a:ext cx="484632" cy="10371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箭头: 下 26"/>
          <p:cNvSpPr/>
          <p:nvPr/>
        </p:nvSpPr>
        <p:spPr>
          <a:xfrm>
            <a:off x="5239853" y="5555350"/>
            <a:ext cx="484632" cy="4903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箭头: 下 27"/>
          <p:cNvSpPr/>
          <p:nvPr/>
        </p:nvSpPr>
        <p:spPr>
          <a:xfrm>
            <a:off x="7427530" y="5001560"/>
            <a:ext cx="484632" cy="10371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608726" y="6024752"/>
            <a:ext cx="1338004" cy="6192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发动机</a:t>
            </a:r>
            <a:endParaRPr lang="zh-CN" altLang="en-US" dirty="0"/>
          </a:p>
        </p:txBody>
      </p:sp>
      <p:sp>
        <p:nvSpPr>
          <p:cNvPr id="30" name="矩形 29"/>
          <p:cNvSpPr/>
          <p:nvPr/>
        </p:nvSpPr>
        <p:spPr>
          <a:xfrm>
            <a:off x="4804784" y="6054149"/>
            <a:ext cx="1338005" cy="6192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离合器</a:t>
            </a:r>
            <a:endParaRPr lang="zh-CN" altLang="en-US" dirty="0"/>
          </a:p>
        </p:txBody>
      </p:sp>
      <p:sp>
        <p:nvSpPr>
          <p:cNvPr id="31" name="矩形 30"/>
          <p:cNvSpPr/>
          <p:nvPr/>
        </p:nvSpPr>
        <p:spPr>
          <a:xfrm>
            <a:off x="7017608" y="6021750"/>
            <a:ext cx="1338005" cy="6192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变速箱</a:t>
            </a: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3" name="文本框 2"/>
          <p:cNvSpPr txBox="1"/>
          <p:nvPr/>
        </p:nvSpPr>
        <p:spPr>
          <a:xfrm>
            <a:off x="352338" y="352338"/>
            <a:ext cx="11790767" cy="2377924"/>
          </a:xfrm>
          <a:prstGeom prst="rect">
            <a:avLst/>
          </a:prstGeom>
          <a:noFill/>
        </p:spPr>
        <p:txBody>
          <a:bodyPr wrap="square" rtlCol="0">
            <a:spAutoFit/>
          </a:bodyPr>
          <a:lstStyle/>
          <a:p>
            <a:r>
              <a:rPr lang="en-US" altLang="zh-CN" sz="5400" dirty="0"/>
              <a:t>AMT</a:t>
            </a:r>
            <a:r>
              <a:rPr lang="zh-CN" altLang="en-US" sz="5400" dirty="0"/>
              <a:t>基本工作原理</a:t>
            </a:r>
            <a:br>
              <a:rPr lang="zh-CN" altLang="en-US" sz="3600" dirty="0"/>
            </a:br>
            <a:r>
              <a:rPr lang="zh-CN" altLang="en-US" sz="3600" dirty="0"/>
              <a:t>       </a:t>
            </a:r>
            <a:r>
              <a:rPr lang="en-US" altLang="zh-CN" sz="2800" dirty="0"/>
              <a:t>AMT</a:t>
            </a:r>
            <a:r>
              <a:rPr lang="zh-CN" altLang="en-US" sz="2800" dirty="0"/>
              <a:t>工作时，电控单元（</a:t>
            </a:r>
            <a:r>
              <a:rPr lang="en-US" altLang="zh-CN" sz="2800" dirty="0"/>
              <a:t>ECU</a:t>
            </a:r>
            <a:r>
              <a:rPr lang="zh-CN" altLang="en-US" sz="2800" dirty="0"/>
              <a:t>）根据发动机转速、油门位置、车速等信号控制离合器和变速机构的动作，从而使传统变速器中手动换挡变为自动化，图显示了其基本工作原理：</a:t>
            </a:r>
            <a:endParaRPr lang="zh-CN" altLang="en-US" sz="2800" dirty="0"/>
          </a:p>
        </p:txBody>
      </p:sp>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075466" y="2730262"/>
            <a:ext cx="6989228" cy="403929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文本框 1"/>
          <p:cNvSpPr txBox="1"/>
          <p:nvPr/>
        </p:nvSpPr>
        <p:spPr>
          <a:xfrm>
            <a:off x="302004" y="478171"/>
            <a:ext cx="11928096" cy="5909310"/>
          </a:xfrm>
          <a:prstGeom prst="rect">
            <a:avLst/>
          </a:prstGeom>
          <a:noFill/>
        </p:spPr>
        <p:txBody>
          <a:bodyPr wrap="square" rtlCol="0">
            <a:spAutoFit/>
          </a:bodyPr>
          <a:lstStyle/>
          <a:p>
            <a:r>
              <a:rPr lang="en-US" altLang="zh-CN" sz="5400" dirty="0"/>
              <a:t>AMT</a:t>
            </a:r>
            <a:r>
              <a:rPr lang="zh-CN" altLang="en-US" sz="5400" dirty="0"/>
              <a:t>的特点</a:t>
            </a:r>
            <a:br>
              <a:rPr lang="zh-CN" altLang="en-US" sz="3600" dirty="0"/>
            </a:br>
            <a:r>
              <a:rPr lang="zh-CN" altLang="en-US" sz="3600" dirty="0"/>
              <a:t>根据自动操纵系统中换挡执行机构的不同，</a:t>
            </a:r>
            <a:r>
              <a:rPr lang="en-US" altLang="zh-CN" sz="3600" dirty="0"/>
              <a:t>AMT</a:t>
            </a:r>
            <a:r>
              <a:rPr lang="zh-CN" altLang="en-US" sz="3600" dirty="0"/>
              <a:t>可以分为以下类型：</a:t>
            </a:r>
            <a:br>
              <a:rPr lang="zh-CN" altLang="en-US" sz="3600" dirty="0"/>
            </a:br>
            <a:r>
              <a:rPr lang="zh-CN" altLang="en-US" sz="3600" dirty="0"/>
              <a:t>① 液压执行机构</a:t>
            </a:r>
            <a:r>
              <a:rPr lang="en-US" altLang="zh-CN" sz="3600" dirty="0"/>
              <a:t>AMT</a:t>
            </a:r>
            <a:r>
              <a:rPr lang="zh-CN" altLang="en-US" sz="3600" dirty="0"/>
              <a:t>。液压方案技术成熟、可靠性高，主要缺点是加工要求高、成本高；</a:t>
            </a:r>
            <a:br>
              <a:rPr lang="zh-CN" altLang="en-US" sz="3600" dirty="0"/>
            </a:br>
            <a:r>
              <a:rPr lang="zh-CN" altLang="en-US" sz="3600" dirty="0"/>
              <a:t>② 电动执行机构</a:t>
            </a:r>
            <a:r>
              <a:rPr lang="en-US" altLang="zh-CN" sz="3600" dirty="0"/>
              <a:t>AMT</a:t>
            </a:r>
            <a:r>
              <a:rPr lang="zh-CN" altLang="en-US" sz="3600" dirty="0"/>
              <a:t>。电机执行方案具有成本低、部件少、直接使用车上电瓶为电源，不需另外附加能源装置等优点，主要缺点是单位输出功率小；</a:t>
            </a:r>
            <a:br>
              <a:rPr lang="zh-CN" altLang="en-US" sz="3600" dirty="0"/>
            </a:br>
            <a:r>
              <a:rPr lang="zh-CN" altLang="en-US" sz="3600" dirty="0"/>
              <a:t>③ 气动执行机构</a:t>
            </a:r>
            <a:r>
              <a:rPr lang="en-US" altLang="zh-CN" sz="3600" dirty="0"/>
              <a:t>AMT</a:t>
            </a:r>
            <a:r>
              <a:rPr lang="zh-CN" altLang="en-US" sz="3600" dirty="0"/>
              <a:t>。气动执行机构适合具有气源汽车，环保性能好，但其控制技术要求高，要求车辆有气源。</a:t>
            </a:r>
            <a:endParaRPr lang="zh-CN" altLang="en-US" sz="1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3" name="文本框 2"/>
          <p:cNvSpPr txBox="1"/>
          <p:nvPr/>
        </p:nvSpPr>
        <p:spPr>
          <a:xfrm>
            <a:off x="394282" y="436228"/>
            <a:ext cx="11367083" cy="2646878"/>
          </a:xfrm>
          <a:prstGeom prst="rect">
            <a:avLst/>
          </a:prstGeom>
          <a:noFill/>
        </p:spPr>
        <p:txBody>
          <a:bodyPr wrap="square" rtlCol="0">
            <a:spAutoFit/>
          </a:bodyPr>
          <a:lstStyle/>
          <a:p>
            <a:r>
              <a:rPr lang="en-US" altLang="zh-CN" sz="5400" dirty="0"/>
              <a:t>AMT</a:t>
            </a:r>
            <a:r>
              <a:rPr lang="zh-CN" altLang="en-US" sz="5400" dirty="0"/>
              <a:t>的技术难点</a:t>
            </a:r>
            <a:br>
              <a:rPr lang="zh-CN" altLang="en-US" sz="4000" dirty="0"/>
            </a:br>
            <a:r>
              <a:rPr lang="zh-CN" altLang="en-US" sz="4000" dirty="0"/>
              <a:t>        </a:t>
            </a:r>
            <a:r>
              <a:rPr lang="en-US" altLang="zh-CN" sz="3600" dirty="0"/>
              <a:t>AMT</a:t>
            </a:r>
            <a:r>
              <a:rPr lang="zh-CN" altLang="en-US" sz="3600" dirty="0"/>
              <a:t>的主要技术难点是离合器控制，实现各种工况下的平稳快捷起步，特别是坡道工况下的平稳快捷起步是离合器的技术难点。</a:t>
            </a:r>
            <a:endParaRPr lang="zh-CN" altLang="en-US" sz="3600" dirty="0"/>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1182</Words>
  <Application>WPS 演示</Application>
  <PresentationFormat>宽屏</PresentationFormat>
  <Paragraphs>47</Paragraphs>
  <Slides>7</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7</vt:i4>
      </vt:variant>
    </vt:vector>
  </HeadingPairs>
  <TitlesOfParts>
    <vt:vector size="14" baseType="lpstr">
      <vt:lpstr>Arial</vt:lpstr>
      <vt:lpstr>宋体</vt:lpstr>
      <vt:lpstr>Wingdings</vt:lpstr>
      <vt:lpstr>Calibri</vt:lpstr>
      <vt:lpstr>微软雅黑</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12561</dc:creator>
  <cp:lastModifiedBy>茶之韵</cp:lastModifiedBy>
  <cp:revision>20</cp:revision>
  <dcterms:created xsi:type="dcterms:W3CDTF">2019-10-08T06:31:00Z</dcterms:created>
  <dcterms:modified xsi:type="dcterms:W3CDTF">2019-10-09T14:48:32Z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2052-11.1.0.8013</vt:lpwstr>
  </property>
</Properties>
</file>